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4"/>
  </p:sldMasterIdLst>
  <p:notesMasterIdLst>
    <p:notesMasterId r:id="rId23"/>
  </p:notesMasterIdLst>
  <p:sldIdLst>
    <p:sldId id="257" r:id="rId5"/>
    <p:sldId id="279" r:id="rId6"/>
    <p:sldId id="301" r:id="rId7"/>
    <p:sldId id="290" r:id="rId8"/>
    <p:sldId id="259" r:id="rId9"/>
    <p:sldId id="300" r:id="rId10"/>
    <p:sldId id="302" r:id="rId11"/>
    <p:sldId id="260" r:id="rId12"/>
    <p:sldId id="261" r:id="rId13"/>
    <p:sldId id="272" r:id="rId14"/>
    <p:sldId id="269" r:id="rId15"/>
    <p:sldId id="293" r:id="rId16"/>
    <p:sldId id="276" r:id="rId17"/>
    <p:sldId id="303" r:id="rId18"/>
    <p:sldId id="280" r:id="rId19"/>
    <p:sldId id="285" r:id="rId20"/>
    <p:sldId id="288" r:id="rId21"/>
    <p:sldId id="278" r:id="rId22"/>
  </p:sldIdLst>
  <p:sldSz cx="12192000" cy="6858000"/>
  <p:notesSz cx="6858000" cy="9144000"/>
  <p:custDataLst>
    <p:tags r:id="rId24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CDA85D54-6728-4CB4-BE7F-D70A71B6D32D}">
          <p14:sldIdLst>
            <p14:sldId id="257"/>
            <p14:sldId id="279"/>
            <p14:sldId id="301"/>
            <p14:sldId id="290"/>
            <p14:sldId id="259"/>
            <p14:sldId id="300"/>
            <p14:sldId id="302"/>
            <p14:sldId id="260"/>
            <p14:sldId id="261"/>
            <p14:sldId id="272"/>
            <p14:sldId id="269"/>
            <p14:sldId id="293"/>
            <p14:sldId id="276"/>
            <p14:sldId id="303"/>
            <p14:sldId id="280"/>
            <p14:sldId id="285"/>
            <p14:sldId id="288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5226" autoAdjust="0"/>
  </p:normalViewPr>
  <p:slideViewPr>
    <p:cSldViewPr snapToGrid="0">
      <p:cViewPr varScale="1">
        <p:scale>
          <a:sx n="78" d="100"/>
          <a:sy n="78" d="100"/>
        </p:scale>
        <p:origin x="64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29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2A57F-CF7C-46C2-A24A-D8602E907636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1D1BB-5DDA-44F7-9E54-CCCB81C03D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815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0" i="0" cap="all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orakulmio 7">
            <a:extLst>
              <a:ext uri="{FF2B5EF4-FFF2-40B4-BE49-F238E27FC236}">
                <a16:creationId xmlns:a16="http://schemas.microsoft.com/office/drawing/2014/main" id="{76B53B9B-BEF2-4CEE-9B0C-EB97BB1FF073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F1F3FFC-3F0E-4A3E-AF35-8493191AF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429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orakulmio 5">
            <a:extLst>
              <a:ext uri="{FF2B5EF4-FFF2-40B4-BE49-F238E27FC236}">
                <a16:creationId xmlns:a16="http://schemas.microsoft.com/office/drawing/2014/main" id="{04DCA784-195C-44C0-A0F3-0C0622B0B5ED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3FE461E-E056-4761-B6F8-011AB194B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2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940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C08BE66D-74C4-40DF-ACAC-AB7C72E80775}"/>
              </a:ext>
            </a:extLst>
          </p:cNvPr>
          <p:cNvSpPr/>
          <p:nvPr/>
        </p:nvSpPr>
        <p:spPr>
          <a:xfrm>
            <a:off x="0" y="-7554"/>
            <a:ext cx="5071092" cy="6865554"/>
          </a:xfrm>
          <a:prstGeom prst="rect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latin typeface="Myriad Pro" panose="020B0503030403020204" pitchFamily="34" charset="0"/>
              </a:defRPr>
            </a:lvl1pPr>
            <a:lvl2pPr>
              <a:defRPr sz="2800">
                <a:latin typeface="Myriad Pro" panose="020B0503030403020204" pitchFamily="34" charset="0"/>
              </a:defRPr>
            </a:lvl2pPr>
            <a:lvl3pPr>
              <a:defRPr sz="2400">
                <a:latin typeface="Myriad Pro" panose="020B0503030403020204" pitchFamily="34" charset="0"/>
              </a:defRPr>
            </a:lvl3pPr>
            <a:lvl4pPr>
              <a:defRPr sz="2000">
                <a:latin typeface="Myriad Pro" panose="020B0503030403020204" pitchFamily="34" charset="0"/>
              </a:defRPr>
            </a:lvl4pPr>
            <a:lvl5pPr>
              <a:defRPr sz="2000">
                <a:latin typeface="Myriad Pro" panose="020B05030304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orakulmio 8">
            <a:extLst>
              <a:ext uri="{FF2B5EF4-FFF2-40B4-BE49-F238E27FC236}">
                <a16:creationId xmlns:a16="http://schemas.microsoft.com/office/drawing/2014/main" id="{C364A21F-4342-46D7-929B-F8558BFCDF72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73BA2C75-8DD0-4C88-A7EC-359CE9D0B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71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42EED67-7221-4920-8E43-5A421FB0F805}"/>
              </a:ext>
            </a:extLst>
          </p:cNvPr>
          <p:cNvSpPr/>
          <p:nvPr/>
        </p:nvSpPr>
        <p:spPr>
          <a:xfrm>
            <a:off x="0" y="8313"/>
            <a:ext cx="5071092" cy="6849687"/>
          </a:xfrm>
          <a:prstGeom prst="rect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746069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orakulmio 8">
            <a:extLst>
              <a:ext uri="{FF2B5EF4-FFF2-40B4-BE49-F238E27FC236}">
                <a16:creationId xmlns:a16="http://schemas.microsoft.com/office/drawing/2014/main" id="{5E898FD2-8EFB-4B9A-B758-DA33B0EB5044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2056570-4D78-4BC1-B0E6-36D9CAFC5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26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406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204357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2pPr>
              <a:defRPr>
                <a:latin typeface="Myriad Pro" panose="020B0503030403020204" pitchFamily="34" charset="0"/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38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orakulmio 7">
            <a:extLst>
              <a:ext uri="{FF2B5EF4-FFF2-40B4-BE49-F238E27FC236}">
                <a16:creationId xmlns:a16="http://schemas.microsoft.com/office/drawing/2014/main" id="{F7DC743B-7178-4A9E-B83A-5EE047802E78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E6B4BD08-D071-4368-9D74-3BADE2A69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4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A2C25A8B-0A93-4F5B-890F-7567910345C0}"/>
              </a:ext>
            </a:extLst>
          </p:cNvPr>
          <p:cNvCxnSpPr>
            <a:cxnSpLocks/>
          </p:cNvCxnSpPr>
          <p:nvPr/>
        </p:nvCxnSpPr>
        <p:spPr>
          <a:xfrm>
            <a:off x="715890" y="1825625"/>
            <a:ext cx="0" cy="5024062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orakulmio 7">
            <a:extLst>
              <a:ext uri="{FF2B5EF4-FFF2-40B4-BE49-F238E27FC236}">
                <a16:creationId xmlns:a16="http://schemas.microsoft.com/office/drawing/2014/main" id="{5640106F-4564-4669-8558-76294002E2F8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34AF09E-3306-4FCE-AA03-9DEFF9C2E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  <p:cxnSp>
        <p:nvCxnSpPr>
          <p:cNvPr id="10" name="Straight Connector 8">
            <a:extLst>
              <a:ext uri="{FF2B5EF4-FFF2-40B4-BE49-F238E27FC236}">
                <a16:creationId xmlns:a16="http://schemas.microsoft.com/office/drawing/2014/main" id="{20C45BF7-861D-4EB2-9FF6-AE87191FA82A}"/>
              </a:ext>
            </a:extLst>
          </p:cNvPr>
          <p:cNvCxnSpPr>
            <a:cxnSpLocks/>
          </p:cNvCxnSpPr>
          <p:nvPr userDrawn="1"/>
        </p:nvCxnSpPr>
        <p:spPr>
          <a:xfrm>
            <a:off x="715890" y="1825625"/>
            <a:ext cx="0" cy="5024062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928C01B-BD01-4D40-BA73-8AB54623A842}"/>
              </a:ext>
            </a:extLst>
          </p:cNvPr>
          <p:cNvSpPr/>
          <p:nvPr userDrawn="1"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5BC688CC-296D-482B-89AD-CB8952A737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5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75" y="652771"/>
            <a:ext cx="10241133" cy="72210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75" y="1825625"/>
            <a:ext cx="10241133" cy="435133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080119E5-A438-40AB-B439-49A09AB213A3}"/>
              </a:ext>
            </a:extLst>
          </p:cNvPr>
          <p:cNvSpPr/>
          <p:nvPr/>
        </p:nvSpPr>
        <p:spPr>
          <a:xfrm rot="5400000">
            <a:off x="5845172" y="511176"/>
            <a:ext cx="501651" cy="12191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1" name="Kuva 30">
            <a:extLst>
              <a:ext uri="{FF2B5EF4-FFF2-40B4-BE49-F238E27FC236}">
                <a16:creationId xmlns:a16="http://schemas.microsoft.com/office/drawing/2014/main" id="{D150C086-EE89-4F62-AD42-EF1AA0218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866" y="6336637"/>
            <a:ext cx="1872169" cy="546049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CA89DE33-09BB-4140-BEE7-FEFEB7F8E2EC}"/>
              </a:ext>
            </a:extLst>
          </p:cNvPr>
          <p:cNvSpPr/>
          <p:nvPr userDrawn="1"/>
        </p:nvSpPr>
        <p:spPr>
          <a:xfrm rot="5400000">
            <a:off x="5845172" y="511176"/>
            <a:ext cx="501651" cy="12191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D457166-E7A9-4753-B466-A05CF772B3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866" y="6336637"/>
            <a:ext cx="1872169" cy="5460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556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75" y="968580"/>
            <a:ext cx="10241133" cy="72210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75" y="1825625"/>
            <a:ext cx="10241133" cy="435133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080119E5-A438-40AB-B439-49A09AB213A3}"/>
              </a:ext>
            </a:extLst>
          </p:cNvPr>
          <p:cNvSpPr/>
          <p:nvPr/>
        </p:nvSpPr>
        <p:spPr>
          <a:xfrm rot="5400000">
            <a:off x="5845172" y="511176"/>
            <a:ext cx="501651" cy="12191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1" name="Kuva 30">
            <a:extLst>
              <a:ext uri="{FF2B5EF4-FFF2-40B4-BE49-F238E27FC236}">
                <a16:creationId xmlns:a16="http://schemas.microsoft.com/office/drawing/2014/main" id="{D150C086-EE89-4F62-AD42-EF1AA0218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866" y="6336637"/>
            <a:ext cx="1872169" cy="546049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5788342F-0A65-40C7-841D-EF1418A67E0F}"/>
              </a:ext>
            </a:extLst>
          </p:cNvPr>
          <p:cNvSpPr/>
          <p:nvPr userDrawn="1"/>
        </p:nvSpPr>
        <p:spPr>
          <a:xfrm rot="5400000">
            <a:off x="5845172" y="511176"/>
            <a:ext cx="501651" cy="12191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47C054D7-CACE-4DEA-95B9-47E93C0ADA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866" y="6336637"/>
            <a:ext cx="1872169" cy="5460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3438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097404" cy="2852737"/>
          </a:xfrm>
        </p:spPr>
        <p:txBody>
          <a:bodyPr anchor="b">
            <a:normAutofit/>
          </a:bodyPr>
          <a:lstStyle>
            <a:lvl1pPr>
              <a:defRPr sz="4400" b="1" i="0" cap="all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09740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orakulmio 7">
            <a:extLst>
              <a:ext uri="{FF2B5EF4-FFF2-40B4-BE49-F238E27FC236}">
                <a16:creationId xmlns:a16="http://schemas.microsoft.com/office/drawing/2014/main" id="{8C747C66-26DA-4CC4-A334-FD41ADB9CCF4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119A37E-9CCD-4664-BC8F-453C55313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45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053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57056" cy="435133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57056" cy="435133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orakulmio 8">
            <a:extLst>
              <a:ext uri="{FF2B5EF4-FFF2-40B4-BE49-F238E27FC236}">
                <a16:creationId xmlns:a16="http://schemas.microsoft.com/office/drawing/2014/main" id="{56F9ACF8-CD29-4498-B3DB-B0765A262DAD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BE396110-2C35-4EA5-A205-1A350728B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5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089461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733740" cy="823912"/>
          </a:xfrm>
        </p:spPr>
        <p:txBody>
          <a:bodyPr anchor="b"/>
          <a:lstStyle>
            <a:lvl1pPr marL="0" indent="0">
              <a:buNone/>
              <a:defRPr sz="2400" b="1">
                <a:latin typeface="Myriad Pro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733740" cy="368458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757053" cy="823912"/>
          </a:xfrm>
        </p:spPr>
        <p:txBody>
          <a:bodyPr anchor="b"/>
          <a:lstStyle>
            <a:lvl1pPr marL="0" indent="0">
              <a:buNone/>
              <a:defRPr sz="2400" b="1">
                <a:latin typeface="Myriad Pro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757053" cy="3684588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orakulmio 10">
            <a:extLst>
              <a:ext uri="{FF2B5EF4-FFF2-40B4-BE49-F238E27FC236}">
                <a16:creationId xmlns:a16="http://schemas.microsoft.com/office/drawing/2014/main" id="{BA6FC437-A021-4875-A50A-D0853A8A9D18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4AD59C-103D-4C2D-AEE8-DCFA00331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28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orakulmio 6">
            <a:extLst>
              <a:ext uri="{FF2B5EF4-FFF2-40B4-BE49-F238E27FC236}">
                <a16:creationId xmlns:a16="http://schemas.microsoft.com/office/drawing/2014/main" id="{1AAF2702-A238-4032-923C-D7356FD705DE}"/>
              </a:ext>
            </a:extLst>
          </p:cNvPr>
          <p:cNvSpPr/>
          <p:nvPr/>
        </p:nvSpPr>
        <p:spPr>
          <a:xfrm>
            <a:off x="11450006" y="-7554"/>
            <a:ext cx="546050" cy="2299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C282A2D-F852-498D-B777-1F9D84FAB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86948" y="869129"/>
            <a:ext cx="1872169" cy="54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02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0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0910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31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7"/>
    </p:custDataLst>
    <p:extLst>
      <p:ext uri="{BB962C8B-B14F-4D97-AF65-F5344CB8AC3E}">
        <p14:creationId xmlns:p14="http://schemas.microsoft.com/office/powerpoint/2010/main" val="320296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900" r:id="rId11"/>
    <p:sldLayoutId id="2147483896" r:id="rId12"/>
    <p:sldLayoutId id="2147483897" r:id="rId13"/>
    <p:sldLayoutId id="2147483898" r:id="rId14"/>
    <p:sldLayoutId id="214748389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uva, joka sisältää kohteen puu, ulko, vuori, kaupunki&#10;&#10;Kuvaus luotu automaattisesti">
            <a:extLst>
              <a:ext uri="{FF2B5EF4-FFF2-40B4-BE49-F238E27FC236}">
                <a16:creationId xmlns:a16="http://schemas.microsoft.com/office/drawing/2014/main" id="{10892FAC-9074-44C9-BD82-C4F58CA96A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2" b="9532"/>
          <a:stretch/>
        </p:blipFill>
        <p:spPr>
          <a:xfrm>
            <a:off x="0" y="0"/>
            <a:ext cx="12192000" cy="6857990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99DB20BB-CA79-41A7-8146-B9C616D04958}"/>
              </a:ext>
            </a:extLst>
          </p:cNvPr>
          <p:cNvSpPr/>
          <p:nvPr/>
        </p:nvSpPr>
        <p:spPr>
          <a:xfrm>
            <a:off x="0" y="0"/>
            <a:ext cx="5268686" cy="6857990"/>
          </a:xfrm>
          <a:prstGeom prst="rect">
            <a:avLst/>
          </a:prstGeom>
          <a:solidFill>
            <a:srgbClr val="33996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67EA8E70-DBF6-469D-8D08-A83FFEA0A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54" y="2505956"/>
            <a:ext cx="5268686" cy="1846078"/>
          </a:xfrm>
        </p:spPr>
        <p:txBody>
          <a:bodyPr anchor="t">
            <a:normAutofit/>
          </a:bodyPr>
          <a:lstStyle/>
          <a:p>
            <a:r>
              <a:rPr lang="fi-FI" sz="4800" dirty="0">
                <a:solidFill>
                  <a:schemeClr val="bg1"/>
                </a:solidFill>
              </a:rPr>
              <a:t>Matkaraportti </a:t>
            </a:r>
            <a:br>
              <a:rPr lang="fi-FI" sz="4800" dirty="0">
                <a:solidFill>
                  <a:schemeClr val="bg1"/>
                </a:solidFill>
              </a:rPr>
            </a:br>
            <a:r>
              <a:rPr lang="fi-FI" sz="4800" dirty="0">
                <a:solidFill>
                  <a:schemeClr val="bg1"/>
                </a:solidFill>
              </a:rPr>
              <a:t>-pohja</a:t>
            </a:r>
            <a:endParaRPr lang="fi-FI" sz="4800" b="1" dirty="0">
              <a:solidFill>
                <a:schemeClr val="bg1"/>
              </a:solidFill>
            </a:endParaRPr>
          </a:p>
        </p:txBody>
      </p:sp>
      <p:pic>
        <p:nvPicPr>
          <p:cNvPr id="45" name="Kuva 44">
            <a:extLst>
              <a:ext uri="{FF2B5EF4-FFF2-40B4-BE49-F238E27FC236}">
                <a16:creationId xmlns:a16="http://schemas.microsoft.com/office/drawing/2014/main" id="{407B9A4F-AD30-4F82-9D77-432BF1129C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41" y="5939928"/>
            <a:ext cx="2415998" cy="7040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6073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559B8B-49B9-4573-8E9A-0035168D6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latin typeface="Arial"/>
                <a:cs typeface="Arial"/>
              </a:rPr>
              <a:t>Matkustaminen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DC73F1-4395-4F6D-8BEA-2C4ECD56C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289"/>
            <a:ext cx="10515600" cy="444155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fi-FI" sz="1600" dirty="0">
                <a:latin typeface="Arial"/>
                <a:cs typeface="Arial"/>
              </a:rPr>
              <a:t>Kerro omin sanoin:</a:t>
            </a:r>
          </a:p>
          <a:p>
            <a:pPr>
              <a:lnSpc>
                <a:spcPct val="150000"/>
              </a:lnSpc>
            </a:pPr>
            <a:r>
              <a:rPr lang="fi-FI" sz="1600" dirty="0">
                <a:latin typeface="Arial"/>
                <a:cs typeface="Arial"/>
              </a:rPr>
              <a:t>Miten valmistauduit lähtöön?</a:t>
            </a:r>
          </a:p>
          <a:p>
            <a:pPr>
              <a:lnSpc>
                <a:spcPct val="150000"/>
              </a:lnSpc>
            </a:pPr>
            <a:r>
              <a:rPr lang="fi-FI" sz="1600" dirty="0">
                <a:latin typeface="Arial"/>
                <a:cs typeface="Arial"/>
              </a:rPr>
              <a:t>Mistä hankit lennot?</a:t>
            </a:r>
          </a:p>
          <a:p>
            <a:pPr>
              <a:lnSpc>
                <a:spcPct val="150000"/>
              </a:lnSpc>
            </a:pPr>
            <a:r>
              <a:rPr lang="fi-FI" sz="1600" dirty="0">
                <a:latin typeface="Arial"/>
                <a:cs typeface="Arial"/>
              </a:rPr>
              <a:t>Millainen kokemus oli matkustaminen? Meno ja paluu.</a:t>
            </a:r>
          </a:p>
          <a:p>
            <a:pPr>
              <a:lnSpc>
                <a:spcPct val="150000"/>
              </a:lnSpc>
            </a:pPr>
            <a:r>
              <a:rPr lang="fi-FI" sz="1600" dirty="0">
                <a:latin typeface="Arial"/>
                <a:cs typeface="Arial"/>
              </a:rPr>
              <a:t>Millainen koronatilanne kohteessa oli? Oliko koronarajoituksia tai näkyikö korona kohteessa? </a:t>
            </a:r>
            <a:endParaRPr lang="fi-FI" sz="1600" dirty="0"/>
          </a:p>
          <a:p>
            <a:pPr>
              <a:lnSpc>
                <a:spcPct val="150000"/>
              </a:lnSpc>
            </a:pPr>
            <a:endParaRPr lang="fi-FI" sz="16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fi-FI" sz="1600" dirty="0">
                <a:latin typeface="Arial"/>
                <a:cs typeface="Arial"/>
              </a:rPr>
              <a:t>Jos lähdit Euroopan ulkopuolelle, miten viisumi yms. maahantuloasiakirjat järjestyivät? Mistä hankit ja löysit niihin tietoa? Kaikki vinkit jakoon :) 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865894-A46E-45F7-BF7B-6B9D917A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10</a:t>
            </a:fld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7252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EE7E4C-871E-4C91-9DBC-6D7D20FE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991"/>
            <a:ext cx="10514162" cy="1129971"/>
          </a:xfrm>
        </p:spPr>
        <p:txBody>
          <a:bodyPr>
            <a:noAutofit/>
          </a:bodyPr>
          <a:lstStyle/>
          <a:p>
            <a:br>
              <a:rPr lang="fi-FI" sz="3200" dirty="0"/>
            </a:br>
            <a:r>
              <a:rPr lang="fi-FI" sz="3200" dirty="0"/>
              <a:t>Kestävän kehityksen edistäminen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2F408A-D513-4574-852C-5BB6BB3A1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762" y="2073275"/>
            <a:ext cx="10515600" cy="3796583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fi-FI" sz="8000" dirty="0">
                <a:latin typeface="Arial"/>
                <a:cs typeface="Arial"/>
              </a:rPr>
              <a:t>Miten kierrätys toimi kohdemaassa verrattuna Suomeen?</a:t>
            </a:r>
          </a:p>
          <a:p>
            <a:pPr lvl="1"/>
            <a:endParaRPr lang="fi-FI" sz="8000" dirty="0"/>
          </a:p>
          <a:p>
            <a:pPr lvl="1"/>
            <a:endParaRPr lang="fi-FI" sz="8000" dirty="0"/>
          </a:p>
          <a:p>
            <a:r>
              <a:rPr lang="fi-FI" sz="8000" dirty="0">
                <a:latin typeface="Arial"/>
                <a:cs typeface="Arial"/>
              </a:rPr>
              <a:t>Anna kolme esimerkkiä miten eettiset valinnat näkyivät työpaikalla.</a:t>
            </a:r>
          </a:p>
          <a:p>
            <a:endParaRPr lang="fi-FI" sz="8000" dirty="0"/>
          </a:p>
          <a:p>
            <a:r>
              <a:rPr lang="fi-FI" sz="8000" dirty="0">
                <a:latin typeface="Arial"/>
                <a:cs typeface="Arial"/>
              </a:rPr>
              <a:t>Kerro esimerkkien avulla kohdeltiinko kaikkia tasa-arvoisesti työssäoppimispaikallasi ikään, kulttuuriin, sukupuoleen, seksuaaliseen suuntautumiseen katsomatta jne.?</a:t>
            </a:r>
          </a:p>
          <a:p>
            <a:pPr marL="457200" lvl="1" indent="0">
              <a:buNone/>
            </a:pPr>
            <a:endParaRPr lang="fi-FI" sz="9600" dirty="0"/>
          </a:p>
          <a:p>
            <a:endParaRPr lang="fi-FI" sz="4000" dirty="0"/>
          </a:p>
          <a:p>
            <a:r>
              <a:rPr lang="fi-FI" sz="7200" dirty="0">
                <a:solidFill>
                  <a:srgbClr val="0070C0"/>
                </a:solidFill>
                <a:latin typeface="Arial"/>
                <a:cs typeface="Arial"/>
              </a:rPr>
              <a:t>Anna lyhyt kuvaus suullisesti ja/tai kirjallisesti ja lisää tilannetta kuvaavia valokuvia tai filminpätkä</a:t>
            </a:r>
          </a:p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EADDF5-AD3C-448E-8CE0-357580FB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11</a:t>
            </a:fld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0154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211FF9-95A7-4280-9E9A-4CAE946A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60717"/>
            <a:ext cx="10441446" cy="1129971"/>
          </a:xfrm>
        </p:spPr>
        <p:txBody>
          <a:bodyPr>
            <a:normAutofit/>
          </a:bodyPr>
          <a:lstStyle/>
          <a:p>
            <a:r>
              <a:rPr lang="fi-FI" sz="4000" dirty="0"/>
              <a:t>Kysymyksiä pohdittavaksi itsenäisesti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4D865D-E1DF-47D8-B771-F8E1699A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232" y="2020048"/>
            <a:ext cx="10559845" cy="380735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i-FI" sz="1800" dirty="0">
                <a:latin typeface="Myriad Pro" panose="020B0503030403020204"/>
                <a:cs typeface="Arial"/>
              </a:rPr>
              <a:t>Kokemuksen merkitys on suuri, siitä kannattaa ottaa kaikki irti ja tuoda esille työnhakutilanteissa. Pohdi mitä hyötyä ja merkitystä </a:t>
            </a:r>
            <a:r>
              <a:rPr lang="fi-FI" sz="1800" dirty="0" err="1">
                <a:latin typeface="Myriad Pro" panose="020B0503030403020204"/>
                <a:cs typeface="Arial"/>
              </a:rPr>
              <a:t>kv</a:t>
            </a:r>
            <a:r>
              <a:rPr lang="fi-FI" sz="1800" dirty="0">
                <a:latin typeface="Myriad Pro" panose="020B0503030403020204"/>
                <a:cs typeface="Arial"/>
              </a:rPr>
              <a:t>-jaksolla voisi olla urallasi? </a:t>
            </a:r>
          </a:p>
          <a:p>
            <a:pPr>
              <a:lnSpc>
                <a:spcPct val="150000"/>
              </a:lnSpc>
            </a:pPr>
            <a:endParaRPr lang="fi-FI" sz="1800" dirty="0">
              <a:latin typeface="Myriad Pro" panose="020B0503030403020204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fi-FI" sz="1800" dirty="0">
                <a:latin typeface="Myriad Pro" panose="020B0503030403020204"/>
                <a:cs typeface="Arial"/>
              </a:rPr>
              <a:t>Miten hyödynnät / voisit hyödyntää kansainvälistä osaamista jatkossa työssäsi?</a:t>
            </a:r>
          </a:p>
          <a:p>
            <a:pPr>
              <a:lnSpc>
                <a:spcPct val="150000"/>
              </a:lnSpc>
            </a:pPr>
            <a:endParaRPr lang="fi-FI" sz="1800" dirty="0">
              <a:latin typeface="Myriad Pro" panose="020B0503030403020204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fi-FI" sz="1800" dirty="0">
                <a:latin typeface="Myriad Pro" panose="020B0503030403020204"/>
                <a:cs typeface="Arial"/>
              </a:rPr>
              <a:t>Pohdi ja suunnittele kuinka voisit jakaa tässä raportissa mainittuja kansainvälisen osaajan oppejasi toisille työyhteisössäsi tai luokassasi tulevaisuudessa? Ole yhteydessä opettajaasi, kerro kokemuksistasi ja esittele tämä matkaraportti luokallesi sovittuna ajankohtana. </a:t>
            </a:r>
            <a:endParaRPr lang="fi-FI" sz="1800" dirty="0">
              <a:latin typeface="Myriad Pro" panose="020B0503030403020204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A7AF33-1868-426D-96E0-0AB886A8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22.2.2023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1B5D29-0365-4A81-9409-F012CA4B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12</a:t>
            </a:fld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7304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4D2A0-62DD-4F45-A081-69629CD55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 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BE043093-FC10-4846-9F1A-0256537F2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2406" y="5772606"/>
            <a:ext cx="708627" cy="925596"/>
          </a:xfrm>
          <a:prstGeom prst="rect">
            <a:avLst/>
          </a:prstGeom>
        </p:spPr>
      </p:pic>
      <p:pic>
        <p:nvPicPr>
          <p:cNvPr id="21" name="Sisällön paikkamerkki 4">
            <a:extLst>
              <a:ext uri="{FF2B5EF4-FFF2-40B4-BE49-F238E27FC236}">
                <a16:creationId xmlns:a16="http://schemas.microsoft.com/office/drawing/2014/main" id="{24A7718C-9C38-4FBF-9AFA-9126B2B05E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4876" y="6232275"/>
            <a:ext cx="7077124" cy="586797"/>
          </a:xfrm>
        </p:spPr>
      </p:pic>
      <p:sp>
        <p:nvSpPr>
          <p:cNvPr id="3" name="Otsikko 9">
            <a:extLst>
              <a:ext uri="{FF2B5EF4-FFF2-40B4-BE49-F238E27FC236}">
                <a16:creationId xmlns:a16="http://schemas.microsoft.com/office/drawing/2014/main" id="{8AAC96AE-F8AD-8793-9B1D-0A2E26E9A0F2}"/>
              </a:ext>
            </a:extLst>
          </p:cNvPr>
          <p:cNvSpPr txBox="1">
            <a:spLocks/>
          </p:cNvSpPr>
          <p:nvPr/>
        </p:nvSpPr>
        <p:spPr>
          <a:xfrm>
            <a:off x="226689" y="2505961"/>
            <a:ext cx="4816711" cy="184607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fi-FI" sz="4800" b="1" dirty="0"/>
              <a:t>Toiminta kansainvälisessä ympäristössä 15 </a:t>
            </a:r>
            <a:r>
              <a:rPr lang="fi-FI" sz="4800" b="1" dirty="0" err="1"/>
              <a:t>osp</a:t>
            </a:r>
            <a:endParaRPr lang="fi-FI" sz="4800" b="1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5644832A-E56C-D070-2B69-852DC889CA09}"/>
              </a:ext>
            </a:extLst>
          </p:cNvPr>
          <p:cNvSpPr txBox="1">
            <a:spLocks/>
          </p:cNvSpPr>
          <p:nvPr/>
        </p:nvSpPr>
        <p:spPr>
          <a:xfrm>
            <a:off x="5219080" y="1117702"/>
            <a:ext cx="61331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i-FI" dirty="0"/>
              <a:t>Tästä eteenpäin olevat raporttipohjan diat ovat niille, jotka </a:t>
            </a:r>
            <a:r>
              <a:rPr lang="fi-FI"/>
              <a:t>suorittavat liikkuvuusjaksolla tätä tutkinnon osaa.</a:t>
            </a:r>
            <a:endParaRPr lang="fi-FI" dirty="0"/>
          </a:p>
          <a:p>
            <a:pPr>
              <a:lnSpc>
                <a:spcPct val="150000"/>
              </a:lnSpc>
            </a:pPr>
            <a:r>
              <a:rPr lang="fi-FI" dirty="0"/>
              <a:t>Dioissa pohdit ja perustelet osaamistasi ja oppimistasi tutkinnon perusteiden valossa.</a:t>
            </a:r>
          </a:p>
          <a:p>
            <a:pPr>
              <a:lnSpc>
                <a:spcPct val="150000"/>
              </a:lnSpc>
            </a:pPr>
            <a:r>
              <a:rPr lang="fi-FI" dirty="0"/>
              <a:t>Samalla valmistaudut näyttöön ja sen arviointiin.</a:t>
            </a:r>
          </a:p>
          <a:p>
            <a:pPr>
              <a:lnSpc>
                <a:spcPct val="150000"/>
              </a:lnSpc>
            </a:pPr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001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8876333-4CEB-44B7-A6A3-B996811F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803" y="1946042"/>
            <a:ext cx="10515600" cy="3365047"/>
          </a:xfrm>
          <a:ln>
            <a:solidFill>
              <a:srgbClr val="D0DD63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Myriad Pro" panose="020B0503030403020204"/>
                <a:cs typeface="Arial"/>
              </a:rPr>
              <a:t>Kuinka mielestäsi osaat yllä mainitut asiat? Pohdi jokaista kohtaa erikseen ja arvioi osaamistasi myös asteikolla 1-5. </a:t>
            </a:r>
            <a:endParaRPr lang="fi-FI" sz="1800" dirty="0">
              <a:latin typeface="Myriad Pro" panose="020B0503030403020204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22.2.2023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14</a:t>
            </a:fld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8CAF60E2-E312-4B01-A751-BFBBF428C0AD}"/>
              </a:ext>
            </a:extLst>
          </p:cNvPr>
          <p:cNvSpPr txBox="1"/>
          <p:nvPr/>
        </p:nvSpPr>
        <p:spPr>
          <a:xfrm>
            <a:off x="768803" y="5311089"/>
            <a:ext cx="7010400" cy="1169551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>
            <a:spAutoFit/>
          </a:bodyPr>
          <a:lstStyle/>
          <a:p>
            <a:r>
              <a:rPr lang="fi-FI" sz="1000">
                <a:latin typeface="Myriad Pro" panose="020B0503030403020204"/>
              </a:rPr>
              <a:t>Arviontiasteikko: </a:t>
            </a:r>
          </a:p>
          <a:p>
            <a:r>
              <a:rPr lang="fi-FI" sz="1000">
                <a:latin typeface="Myriad Pro" panose="020B0503030403020204"/>
              </a:rPr>
              <a:t>1: Ohjatusti, lisäohjein.</a:t>
            </a:r>
          </a:p>
          <a:p>
            <a:r>
              <a:rPr lang="fi-FI" sz="1000">
                <a:latin typeface="Myriad Pro" panose="020B0503030403020204"/>
              </a:rPr>
              <a:t>2: Ohjeiden mukaan oma-aloitteisesti, tarvitsin harvoissa tilanteissa lisäohjeita</a:t>
            </a:r>
          </a:p>
          <a:p>
            <a:r>
              <a:rPr lang="fi-FI" sz="1000">
                <a:latin typeface="Myriad Pro" panose="020B0503030403020204"/>
              </a:rPr>
              <a:t>3: Itsenäisesti ja yhteistyökykyisesti, en tarvinnut lisäohjeita</a:t>
            </a:r>
          </a:p>
          <a:p>
            <a:r>
              <a:rPr lang="fi-FI" sz="1000">
                <a:latin typeface="Myriad Pro" panose="020B0503030403020204"/>
              </a:rPr>
              <a:t>4: Itsenäisesti ja yhteistyökykyisesti ja rakentavasti, en tarvinnut lisäohjeita. Hyödynsin tietoa. </a:t>
            </a:r>
          </a:p>
          <a:p>
            <a:r>
              <a:rPr lang="fi-FI" sz="1000">
                <a:latin typeface="Myriad Pro" panose="020B0503030403020204"/>
              </a:rPr>
              <a:t>5: Itsenäisesti ja yhteistyökykyisesti haastavissakin ongelmanratkaisutilanteissa, hyödynsin tietoa kehittäen ja antaen ehdotuksia </a:t>
            </a:r>
            <a:endParaRPr lang="fi-FI" sz="1000" dirty="0">
              <a:latin typeface="Myriad Pro" panose="020B0503030403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C463-099B-9D04-25F9-354AD07806E4}"/>
              </a:ext>
            </a:extLst>
          </p:cNvPr>
          <p:cNvSpPr txBox="1"/>
          <p:nvPr/>
        </p:nvSpPr>
        <p:spPr>
          <a:xfrm>
            <a:off x="838200" y="228993"/>
            <a:ext cx="5740151" cy="1384995"/>
          </a:xfrm>
          <a:prstGeom prst="rect">
            <a:avLst/>
          </a:prstGeom>
          <a:solidFill>
            <a:schemeClr val="bg1"/>
          </a:solidFill>
          <a:ln>
            <a:solidFill>
              <a:srgbClr val="D0DD63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200" b="1" noProof="1">
                <a:latin typeface="Myriad Pro" panose="020B0503030403020204"/>
                <a:cs typeface="Calibri" panose="020F0502020204030204"/>
              </a:rPr>
              <a:t>Valmistautuminen kansainvälisessä työympäristössä toimimiseen</a:t>
            </a:r>
            <a:endParaRPr lang="fi-FI" sz="1200" noProof="1">
              <a:latin typeface="Myriad Pro" panose="020B0503030403020204"/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  <a:cs typeface="Calibri" panose="020F0502020204030204"/>
              </a:rPr>
              <a:t>etsit tietoa ja perehdyt kansainväliseen työympäristöön ja tulevaan tehtävään</a:t>
            </a:r>
            <a:endParaRPr lang="fi-FI" sz="1200" dirty="0">
              <a:latin typeface="Myriad Pro" panose="020B0503030403020204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  <a:cs typeface="Calibri" panose="020F0502020204030204"/>
              </a:rPr>
              <a:t>perehdyit työtehtävään liittyvien maiden kulttuurii ja yhteiskuntaan?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  <a:cs typeface="Calibri" panose="020F0502020204030204"/>
              </a:rPr>
              <a:t>huolehdit kansainvälisessä työtehtävässä tarvittavista järjestelyistä ja asiakirjoista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  <a:cs typeface="Calibri" panose="020F0502020204030204"/>
              </a:rPr>
              <a:t>selvitit ja sovit työtehtävän tavoitteet ja sisällöt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  <a:cs typeface="Calibri" panose="020F0502020204030204"/>
              </a:rPr>
              <a:t>ottaa huomioon työympäristöön ja -tehtävään liittyvät vaatimukset, tarpeet ja aikataulun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211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573464E-C3BC-4CBA-8B2D-1DAB48D1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" y="1165783"/>
            <a:ext cx="10515600" cy="1129971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8876333-4CEB-44B7-A6A3-B996811F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337" y="1852766"/>
            <a:ext cx="10770995" cy="3350596"/>
          </a:xfrm>
          <a:ln>
            <a:solidFill>
              <a:srgbClr val="D0DD63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Myriad Pro" panose="020B0503030403020204"/>
                <a:cs typeface="Arial"/>
              </a:rPr>
              <a:t>Kuinka mielestäsi osaat yllä mainitut asiat? Pohdi jokaista kohtaa erikseen ja arvioi osaamistasi myös asteikolla 1-5.  </a:t>
            </a:r>
            <a:endParaRPr lang="fi-FI" sz="1800" dirty="0">
              <a:latin typeface="Myriad Pro" panose="020B0503030403020204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22.2.2023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15</a:t>
            </a:fld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7B0B48A9-AE05-4D72-AEDB-E7E7B2CF2F52}"/>
              </a:ext>
            </a:extLst>
          </p:cNvPr>
          <p:cNvSpPr txBox="1"/>
          <p:nvPr/>
        </p:nvSpPr>
        <p:spPr>
          <a:xfrm>
            <a:off x="762337" y="5301358"/>
            <a:ext cx="7010400" cy="1169551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>
            <a:spAutoFit/>
          </a:bodyPr>
          <a:lstStyle/>
          <a:p>
            <a:r>
              <a:rPr lang="fi-FI" sz="1000">
                <a:latin typeface="Myriad Pro" panose="020B0503030403020204"/>
              </a:rPr>
              <a:t>Arviontiasteikko: </a:t>
            </a:r>
          </a:p>
          <a:p>
            <a:r>
              <a:rPr lang="fi-FI" sz="1000">
                <a:latin typeface="Myriad Pro" panose="020B0503030403020204"/>
              </a:rPr>
              <a:t>1: Ohjatusti, lisäohjein.</a:t>
            </a:r>
          </a:p>
          <a:p>
            <a:r>
              <a:rPr lang="fi-FI" sz="1000">
                <a:latin typeface="Myriad Pro" panose="020B0503030403020204"/>
              </a:rPr>
              <a:t>2: Ohjeiden mukaan oma-aloitteisesti, tarvitsin harvoissa tilanteissa lisäohjeita</a:t>
            </a:r>
          </a:p>
          <a:p>
            <a:r>
              <a:rPr lang="fi-FI" sz="1000">
                <a:latin typeface="Myriad Pro" panose="020B0503030403020204"/>
              </a:rPr>
              <a:t>3: Itsenäisesti ja yhteistyökykyisesti, en tarvinnut lisäohjeita</a:t>
            </a:r>
          </a:p>
          <a:p>
            <a:r>
              <a:rPr lang="fi-FI" sz="1000">
                <a:latin typeface="Myriad Pro" panose="020B0503030403020204"/>
              </a:rPr>
              <a:t>4: Itsenäisesti ja yhteistyökykyisesti ja rakentavasti, en tarvinnut lisäohjeita. Hyödynsin tietoa. </a:t>
            </a:r>
          </a:p>
          <a:p>
            <a:r>
              <a:rPr lang="fi-FI" sz="1000">
                <a:latin typeface="Myriad Pro" panose="020B0503030403020204"/>
              </a:rPr>
              <a:t>5: Itsenäisesti ja yhteistyökykyisesti haastavissakin ongelmanratkaisutilanteissa, hyödynsin tietoa kehittäen ja antaen ehdotuksia </a:t>
            </a:r>
            <a:endParaRPr lang="fi-FI" sz="1000" dirty="0">
              <a:latin typeface="Myriad Pro" panose="020B0503030403020204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2112AC4-EEF8-47BC-8BD5-DE5EE35C3D19}"/>
              </a:ext>
            </a:extLst>
          </p:cNvPr>
          <p:cNvSpPr txBox="1"/>
          <p:nvPr/>
        </p:nvSpPr>
        <p:spPr>
          <a:xfrm>
            <a:off x="762337" y="280380"/>
            <a:ext cx="6415440" cy="1569660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b="1" dirty="0">
                <a:latin typeface="Myriad Pro" panose="020B0503030403020204"/>
              </a:rPr>
              <a:t>Vuorovaikutus kansainvälisessä työympäristössä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toimin vuorovaikutuksessa kansainvälisen työyhteisön ja kansainvälisten asiakkaiden kanssa</a:t>
            </a:r>
            <a:endParaRPr lang="fi-FI" sz="1200" dirty="0">
              <a:latin typeface="Myriad Pro" panose="020B0503030403020204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täytän toimialani keskeistä sanastoa vieraalla kielellä</a:t>
            </a:r>
            <a:endParaRPr lang="fi-FI" sz="1200" dirty="0">
              <a:latin typeface="Myriad Pro" panose="020B0503030403020204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jaan osaamistani kansainvälisessä työympäristössä</a:t>
            </a:r>
            <a:endParaRPr lang="fi-FI" sz="1200" dirty="0">
              <a:latin typeface="Myriad Pro" panose="020B0503030403020204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käytän eri viestintäkanavia vastuullisesta</a:t>
            </a:r>
            <a:endParaRPr lang="fi-FI" sz="1200" dirty="0">
              <a:latin typeface="Myriad Pro" panose="020B0503030403020204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toimin eri kulttuuritaustaisten ihmisten kanssa</a:t>
            </a:r>
            <a:endParaRPr lang="fi-FI" sz="1200" dirty="0">
              <a:latin typeface="Myriad Pro" panose="020B0503030403020204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toimin työkulttuurin mukaisesti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9066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8876333-4CEB-44B7-A6A3-B996811F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36" y="1836968"/>
            <a:ext cx="10449077" cy="3299628"/>
          </a:xfrm>
          <a:ln>
            <a:solidFill>
              <a:srgbClr val="D0DD63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Myriad Pro" panose="020B0503030403020204"/>
                <a:cs typeface="Arial"/>
              </a:rPr>
              <a:t>Kuinka mielestäsi osaat yllä mainitut asiat? Pohdi jokaista kohtaa erikseen ja arvioi osaamistasi myös asteikolla 1-5. </a:t>
            </a:r>
            <a:endParaRPr lang="fi-FI" sz="1800" dirty="0">
              <a:latin typeface="Myriad Pro" panose="020B0503030403020204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22.2.2023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16</a:t>
            </a:fld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A5E07082-930F-4BD9-AB20-898483C71FDA}"/>
              </a:ext>
            </a:extLst>
          </p:cNvPr>
          <p:cNvSpPr txBox="1"/>
          <p:nvPr/>
        </p:nvSpPr>
        <p:spPr>
          <a:xfrm>
            <a:off x="765936" y="5330142"/>
            <a:ext cx="7010400" cy="1169551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>
            <a:spAutoFit/>
          </a:bodyPr>
          <a:lstStyle/>
          <a:p>
            <a:r>
              <a:rPr lang="fi-FI" sz="1000">
                <a:latin typeface="Myriad Pro" panose="020B0503030403020204"/>
              </a:rPr>
              <a:t>Arviontiasteikko: </a:t>
            </a:r>
          </a:p>
          <a:p>
            <a:r>
              <a:rPr lang="fi-FI" sz="1000">
                <a:latin typeface="Myriad Pro" panose="020B0503030403020204"/>
              </a:rPr>
              <a:t>1: Ohjatusti, lisäohjein.</a:t>
            </a:r>
          </a:p>
          <a:p>
            <a:r>
              <a:rPr lang="fi-FI" sz="1000">
                <a:latin typeface="Myriad Pro" panose="020B0503030403020204"/>
              </a:rPr>
              <a:t>2: Ohjeiden mukaan oma-aloitteisesti, tarvitsin harvoissa tilanteissa lisäohjeita</a:t>
            </a:r>
          </a:p>
          <a:p>
            <a:r>
              <a:rPr lang="fi-FI" sz="1000">
                <a:latin typeface="Myriad Pro" panose="020B0503030403020204"/>
              </a:rPr>
              <a:t>3: Itsenäisesti ja yhteistyökykyisesti, en tarvinnut lisäohjeita</a:t>
            </a:r>
          </a:p>
          <a:p>
            <a:r>
              <a:rPr lang="fi-FI" sz="1000">
                <a:latin typeface="Myriad Pro" panose="020B0503030403020204"/>
              </a:rPr>
              <a:t>4: Itsenäisesti ja yhteistyökykyisesti ja rakentavasti, en tarvinnut lisäohjeita. Hyödynsin tietoa. </a:t>
            </a:r>
          </a:p>
          <a:p>
            <a:r>
              <a:rPr lang="fi-FI" sz="1000">
                <a:latin typeface="Myriad Pro" panose="020B0503030403020204"/>
              </a:rPr>
              <a:t>5: Itsenäisesti ja yhteistyökykyisesti haastavissakin ongelmanratkaisutilanteissa, hyödynsin tietoa kehittäen ja antaen ehdotuksia </a:t>
            </a:r>
            <a:endParaRPr lang="fi-FI" sz="1000" dirty="0">
              <a:latin typeface="Myriad Pro" panose="020B0503030403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7052B-499C-C811-6B6B-1DAA5B14EF92}"/>
              </a:ext>
            </a:extLst>
          </p:cNvPr>
          <p:cNvSpPr txBox="1"/>
          <p:nvPr/>
        </p:nvSpPr>
        <p:spPr>
          <a:xfrm>
            <a:off x="766461" y="258427"/>
            <a:ext cx="5629878" cy="1384995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200" b="1" noProof="1">
                <a:latin typeface="Myriad Pro" panose="020B0503030403020204"/>
              </a:rPr>
              <a:t>Työskentely kansainvälisessä ympäristössä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</a:rPr>
              <a:t>naudatan sovittuja työaikoja ja toimintatapoja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</a:rPr>
              <a:t>toimin joustavasti erilaisissa tilanteissa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</a:rPr>
              <a:t>noudatan työtehtäviin liittyviä määräyksiä ja ohjeita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</a:rPr>
              <a:t>huomioin terveyteen ja turvallisuuteen liittyvät riskit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</a:rPr>
              <a:t>toimin vastuullisesti ja eettisesti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latin typeface="Myriad Pro" panose="020B0503030403020204"/>
              </a:rPr>
              <a:t>toimin tasa-arvoa ja yhdenvertaisuutta edistäen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3821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573464E-C3BC-4CBA-8B2D-1DAB48D1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" y="1165783"/>
            <a:ext cx="10515600" cy="1129971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8876333-4CEB-44B7-A6A3-B996811F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34" y="1607639"/>
            <a:ext cx="10515600" cy="3571688"/>
          </a:xfrm>
          <a:ln>
            <a:solidFill>
              <a:srgbClr val="D0DD63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Myriad Pro" panose="020B0503030403020204"/>
                <a:cs typeface="Arial"/>
              </a:rPr>
              <a:t>Kuinka mielestäsi osaat yllä mainitut asiat? Pohdi jokaista kohtaa erikseen ja arvioi osaamistasi myös asteikolla 1-5. </a:t>
            </a:r>
            <a:endParaRPr lang="fi-FI" sz="1800" dirty="0">
              <a:latin typeface="Myriad Pro" panose="020B0503030403020204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22.2.2023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17</a:t>
            </a:fld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34D448C-2AEB-4E86-8AAD-27CF7C7ACB6D}"/>
              </a:ext>
            </a:extLst>
          </p:cNvPr>
          <p:cNvSpPr txBox="1"/>
          <p:nvPr/>
        </p:nvSpPr>
        <p:spPr>
          <a:xfrm>
            <a:off x="734034" y="5250361"/>
            <a:ext cx="7010400" cy="1169551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>
            <a:spAutoFit/>
          </a:bodyPr>
          <a:lstStyle/>
          <a:p>
            <a:r>
              <a:rPr lang="fi-FI" sz="1000">
                <a:latin typeface="Myriad Pro" panose="020B0503030403020204"/>
              </a:rPr>
              <a:t>Arviontiasteikko: </a:t>
            </a:r>
          </a:p>
          <a:p>
            <a:r>
              <a:rPr lang="fi-FI" sz="1000">
                <a:latin typeface="Myriad Pro" panose="020B0503030403020204"/>
              </a:rPr>
              <a:t>1: Ohjatusti, lisäohjein.</a:t>
            </a:r>
          </a:p>
          <a:p>
            <a:r>
              <a:rPr lang="fi-FI" sz="1000">
                <a:latin typeface="Myriad Pro" panose="020B0503030403020204"/>
              </a:rPr>
              <a:t>2: Ohjeiden mukaan oma-aloitteisesti, tarvitsin harvoissa tilanteissa lisäohjeita</a:t>
            </a:r>
          </a:p>
          <a:p>
            <a:r>
              <a:rPr lang="fi-FI" sz="1000">
                <a:latin typeface="Myriad Pro" panose="020B0503030403020204"/>
              </a:rPr>
              <a:t>3: Itsenäisesti ja yhteistyökykyisesti, en tarvinnut lisäohjeita</a:t>
            </a:r>
          </a:p>
          <a:p>
            <a:r>
              <a:rPr lang="fi-FI" sz="1000">
                <a:latin typeface="Myriad Pro" panose="020B0503030403020204"/>
              </a:rPr>
              <a:t>4: Itsenäisesti ja yhteistyökykyisesti ja rakentavasti, en tarvinnut lisäohjeita. Hyödynsin tietoa. </a:t>
            </a:r>
          </a:p>
          <a:p>
            <a:r>
              <a:rPr lang="fi-FI" sz="1000">
                <a:latin typeface="Myriad Pro" panose="020B0503030403020204"/>
              </a:rPr>
              <a:t>5: Itsenäisesti ja yhteistyökykyisesti haastavissakin ongelmanratkaisutilanteissa, hyödynsin tietoa kehittäen ja antaen ehdotuksia </a:t>
            </a:r>
            <a:endParaRPr lang="fi-FI" sz="1000" dirty="0">
              <a:latin typeface="Myriad Pro" panose="020B0503030403020204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607574F-B0A3-48CB-BF84-05985042DF54}"/>
              </a:ext>
            </a:extLst>
          </p:cNvPr>
          <p:cNvSpPr txBox="1"/>
          <p:nvPr/>
        </p:nvSpPr>
        <p:spPr>
          <a:xfrm>
            <a:off x="734034" y="327619"/>
            <a:ext cx="6885616" cy="1200329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Myriad Pro" panose="020B0503030403020204"/>
              </a:rPr>
              <a:t>Kansainvälisen osaamisen hyödyntäminen ja jakaminen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arvioin kansainvälisessä työtehtävässä hankitun osaamisen merkitystä urallani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hyödynnän kansainvälistä osaamistani työssäni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arvioin työtehtävään liittyvien maiden työmenetelmien ja toimintakulttuurien vaikutuksia työn sujuvuuteen ja lopputulokseen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Myriad Pro" panose="020B0503030403020204"/>
              </a:rPr>
              <a:t>jaan kansainvälistä osaamistani työyhteisössä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5876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Kuva, joka sisältää kohteen puu, ulko, vuori, kaupunki&#10;&#10;Kuvaus luotu automaattisesti">
            <a:extLst>
              <a:ext uri="{FF2B5EF4-FFF2-40B4-BE49-F238E27FC236}">
                <a16:creationId xmlns:a16="http://schemas.microsoft.com/office/drawing/2014/main" id="{C3B2AADA-0A19-4EEE-BE16-B8DACA8B4E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2" b="9532"/>
          <a:stretch/>
        </p:blipFill>
        <p:spPr>
          <a:xfrm>
            <a:off x="-54428" y="-15303"/>
            <a:ext cx="12246428" cy="6888606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E2FB5423-801B-4BA6-AFFE-18A8415F047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921" y="3242569"/>
            <a:ext cx="5266158" cy="15346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334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5F20C9F7-B640-46ED-96AB-62F2389BC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441" y="355929"/>
            <a:ext cx="10093584" cy="1129971"/>
          </a:xfrm>
        </p:spPr>
        <p:txBody>
          <a:bodyPr>
            <a:noAutofit/>
          </a:bodyPr>
          <a:lstStyle/>
          <a:p>
            <a:r>
              <a:rPr lang="fi-FI" sz="2800" dirty="0"/>
              <a:t>Ohjeita: </a:t>
            </a:r>
            <a:br>
              <a:rPr lang="fi-FI" sz="2800" dirty="0"/>
            </a:br>
            <a:r>
              <a:rPr lang="fi-FI" sz="2800" dirty="0"/>
              <a:t>Oma </a:t>
            </a:r>
            <a:r>
              <a:rPr lang="fi-FI" sz="2800" dirty="0" err="1"/>
              <a:t>kv</a:t>
            </a:r>
            <a:r>
              <a:rPr lang="fi-FI" sz="2800" dirty="0"/>
              <a:t>-jaksoni ulkomailla - Mitä opin + kokemukset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E987346-AADE-4682-94BD-AB1F1F675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465" y="1365569"/>
            <a:ext cx="10457930" cy="514816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fi-FI" sz="1400" dirty="0"/>
          </a:p>
          <a:p>
            <a:r>
              <a:rPr lang="fi-FI" sz="1400" dirty="0"/>
              <a:t>Vastaa </a:t>
            </a:r>
            <a:r>
              <a:rPr lang="fi-FI" sz="1400" dirty="0" err="1"/>
              <a:t>kv</a:t>
            </a:r>
            <a:r>
              <a:rPr lang="fi-FI" sz="1400" dirty="0"/>
              <a:t>-jaksoasi koskeviin kysymyksiin. </a:t>
            </a:r>
          </a:p>
          <a:p>
            <a:r>
              <a:rPr lang="fi-FI" sz="1400" dirty="0"/>
              <a:t>Vastaa mielellään ainakin yhdellä esimerkillä kysymyksiin, älä vastaa ”en tiedä” tai ”ei mitään” </a:t>
            </a:r>
          </a:p>
          <a:p>
            <a:r>
              <a:rPr lang="fi-FI" sz="1400" dirty="0"/>
              <a:t>Voit vapaasti muokata tätä diaesitystä, lisääthän lisäsivuja, kuvia ja halutessasi videoita. </a:t>
            </a:r>
          </a:p>
          <a:p>
            <a:pPr lvl="1"/>
            <a:r>
              <a:rPr lang="fi-FI" sz="1400" dirty="0"/>
              <a:t>Omannäköisen matkaraportin saat luomalla uuden diaesityspohjan. </a:t>
            </a:r>
          </a:p>
          <a:p>
            <a:pPr lvl="1"/>
            <a:r>
              <a:rPr lang="fi-FI" sz="1400" dirty="0"/>
              <a:t>Huom. Poista pohjasta / raportistasi turhat diat, kuten tämä dia</a:t>
            </a:r>
          </a:p>
          <a:p>
            <a:r>
              <a:rPr lang="fi-FI" sz="1400" dirty="0"/>
              <a:t>Tässä dokumentissa kysytyt asiat on läpikäytävä matkaraportissa tavalla tai toisella</a:t>
            </a:r>
          </a:p>
          <a:p>
            <a:r>
              <a:rPr lang="fi-FI" sz="1400" dirty="0"/>
              <a:t>Parasta olisi, jos voit tai tehdä matkaraportin blogina, google -</a:t>
            </a:r>
            <a:r>
              <a:rPr lang="fi-FI" sz="1400" dirty="0" err="1"/>
              <a:t>sites</a:t>
            </a:r>
            <a:r>
              <a:rPr lang="fi-FI" sz="1400" dirty="0"/>
              <a:t> sivustona, vlogina tai videona.</a:t>
            </a:r>
          </a:p>
          <a:p>
            <a:endParaRPr lang="fi-FI" sz="1400" dirty="0"/>
          </a:p>
          <a:p>
            <a:r>
              <a:rPr lang="fi-FI" sz="1400" dirty="0"/>
              <a:t>Huolellisen matkaraportin tehtyäsi, osaamisesi tunnustetaan seuraavissa opinnoissa: </a:t>
            </a:r>
          </a:p>
          <a:p>
            <a:pPr lvl="1"/>
            <a:r>
              <a:rPr lang="fi-FI" sz="1400" dirty="0"/>
              <a:t>Kansainvälisessä työympäristössä toiminen 15 </a:t>
            </a:r>
            <a:r>
              <a:rPr lang="fi-FI" sz="1400" dirty="0" err="1"/>
              <a:t>osp</a:t>
            </a:r>
            <a:r>
              <a:rPr lang="fi-FI" sz="1400" dirty="0"/>
              <a:t> (Ammatillinen valinnainen, paikallisesti tarjottava tutkinnonosassa). </a:t>
            </a:r>
          </a:p>
          <a:p>
            <a:pPr lvl="1"/>
            <a:r>
              <a:rPr lang="fi-FI" sz="1400" dirty="0"/>
              <a:t>Ammatilliset opinnot tapauskohtaisesti. Kannustamme opiskelijoita täyttämään oppimispäiväkirjaa jaksolta. Kysy ammatillisista opinnoista vastaavalta opettajaltasi osaamisesi osoittamisen tavoista ja aiheista, joihin vastata osana tätä matkaraporttiasi. </a:t>
            </a:r>
          </a:p>
          <a:p>
            <a:pPr lvl="1"/>
            <a:r>
              <a:rPr lang="fi-FI" sz="1400" dirty="0" err="1"/>
              <a:t>Yto</a:t>
            </a:r>
            <a:r>
              <a:rPr lang="fi-FI" sz="1400" dirty="0"/>
              <a:t>-aineiden osalta:</a:t>
            </a:r>
          </a:p>
          <a:p>
            <a:pPr lvl="2"/>
            <a:r>
              <a:rPr lang="fi-FI" sz="1400" dirty="0" err="1"/>
              <a:t>Kv</a:t>
            </a:r>
            <a:r>
              <a:rPr lang="fi-FI" sz="1400" dirty="0"/>
              <a:t>-jaksoilla </a:t>
            </a:r>
            <a:r>
              <a:rPr lang="fi-FI" sz="1400" dirty="0" err="1"/>
              <a:t>ytoja</a:t>
            </a:r>
            <a:r>
              <a:rPr lang="fi-FI" sz="1400" dirty="0"/>
              <a:t> voi suorittaa verkko-opintoina. Verkko-opinnoille ilmoittaudutaan ennen </a:t>
            </a:r>
            <a:r>
              <a:rPr lang="fi-FI" sz="1400" dirty="0" err="1"/>
              <a:t>kv</a:t>
            </a:r>
            <a:r>
              <a:rPr lang="fi-FI" sz="1400" dirty="0"/>
              <a:t>-jaksoa kyseisen opinnon opettajalle. Tässä vaiheessa on hyvä kertoa </a:t>
            </a:r>
            <a:r>
              <a:rPr lang="fi-FI" sz="1400" dirty="0" err="1"/>
              <a:t>yto</a:t>
            </a:r>
            <a:r>
              <a:rPr lang="fi-FI" sz="1400" dirty="0"/>
              <a:t>-opettajalle, että on lähdössä </a:t>
            </a:r>
            <a:r>
              <a:rPr lang="fi-FI" sz="1400" dirty="0" err="1"/>
              <a:t>kv</a:t>
            </a:r>
            <a:r>
              <a:rPr lang="fi-FI" sz="1400" dirty="0"/>
              <a:t>-jaksolle, jolloin opettaja osaa tämän huomioida ohjeistuksessaan. </a:t>
            </a:r>
          </a:p>
          <a:p>
            <a:pPr lvl="2"/>
            <a:r>
              <a:rPr lang="fi-FI" sz="1400" dirty="0"/>
              <a:t>Jos opiskelija aikoo hankkia osaamista kyseiseen osa-alueeseen </a:t>
            </a:r>
            <a:r>
              <a:rPr lang="fi-FI" sz="1400" dirty="0" err="1"/>
              <a:t>kv</a:t>
            </a:r>
            <a:r>
              <a:rPr lang="fi-FI" sz="1400" dirty="0"/>
              <a:t>-jaksolla muutoin, kuin verkko-opinnon avulla, tulee tämä sopia kyseisen </a:t>
            </a:r>
            <a:r>
              <a:rPr lang="fi-FI" sz="1400" dirty="0" err="1"/>
              <a:t>yto</a:t>
            </a:r>
            <a:r>
              <a:rPr lang="fi-FI" sz="1400" dirty="0"/>
              <a:t>-osa-alueen opettajan kanssa etukäteen. Tällöin opettaja ohjeistaa osaamisen hankkimisen sisällöt sekä sovitaan osaamisen näytön keinot.</a:t>
            </a:r>
          </a:p>
          <a:p>
            <a:pPr lvl="2"/>
            <a:endParaRPr lang="fi-FI" sz="140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90A871-E5E0-422A-B16F-468E1FB0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2</a:t>
            </a:fld>
            <a:r>
              <a:rPr lang="fi-FI"/>
              <a:t> </a:t>
            </a:r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141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5A55EF-9905-4C1F-9958-E060DDCC3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898"/>
            <a:ext cx="9782605" cy="1129971"/>
          </a:xfrm>
        </p:spPr>
        <p:txBody>
          <a:bodyPr>
            <a:noAutofit/>
          </a:bodyPr>
          <a:lstStyle/>
          <a:p>
            <a:pPr algn="l"/>
            <a:r>
              <a:rPr lang="fi-FI" sz="3200" dirty="0"/>
              <a:t>Ohjeita, </a:t>
            </a:r>
            <a:br>
              <a:rPr lang="fi-FI" sz="3200" dirty="0"/>
            </a:br>
            <a:r>
              <a:rPr lang="fi-FI" sz="3200" dirty="0"/>
              <a:t>Vinkit matkaraporttiin: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E9F7E2-CC88-4B1D-9312-474962B276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i-FI" sz="2000" u="sng" dirty="0"/>
              <a:t>Kuvat</a:t>
            </a:r>
            <a:r>
              <a:rPr lang="fi-FI" sz="2000" dirty="0"/>
              <a:t> ovat aina suuri plussa!</a:t>
            </a:r>
            <a:br>
              <a:rPr lang="fi-FI" sz="2000" dirty="0"/>
            </a:br>
            <a:r>
              <a:rPr lang="fi-FI" sz="2000" dirty="0"/>
              <a:t>Ne elävöittävät matkaraporttia ja lukija saa enemmän irti kokemuksestasi</a:t>
            </a:r>
            <a:br>
              <a:rPr lang="fi-FI" sz="2000" dirty="0"/>
            </a:br>
            <a:r>
              <a:rPr lang="fi-FI" sz="2000" dirty="0"/>
              <a:t>Voit liittää kuvat erillisiin diapohjiin (tai blogiin tai?).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16F2874-BA83-42BF-9FCC-8D0CBBD20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755594"/>
            <a:ext cx="4757056" cy="4351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000" dirty="0"/>
              <a:t>Luo lisää diasivuja vastataksesi kysymyksiin. Vastaa pidemmin kuin yhdellä lauseella.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000" dirty="0"/>
              <a:t>Kerro kokemuksestasi omilla sanoillasi. Tee raportista näköisesi. Omakohtaiset esimerkit ovat raportin suola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000" dirty="0"/>
              <a:t>Kun teet raporttia, mieti millaista raporttia sinusta olisi mielenkiintoista lukea jos olisit vasta lähdössä </a:t>
            </a:r>
            <a:r>
              <a:rPr lang="fi-FI" sz="2000" dirty="0" err="1"/>
              <a:t>kv</a:t>
            </a:r>
            <a:r>
              <a:rPr lang="fi-FI" sz="2000" dirty="0"/>
              <a:t>-jaksolle</a:t>
            </a:r>
          </a:p>
          <a:p>
            <a:pPr algn="l"/>
            <a:endParaRPr lang="fi-FI" sz="2000" dirty="0"/>
          </a:p>
          <a:p>
            <a:pPr algn="l"/>
            <a:r>
              <a:rPr lang="fi-FI" sz="2000" dirty="0"/>
              <a:t>Tsemppiä raportin tekoon! </a:t>
            </a:r>
          </a:p>
          <a:p>
            <a:endParaRPr lang="fi-FI" sz="20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E9E8EB-C890-46D4-8235-9993285C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E318-A3D7-40FB-81EA-84ACE72F5F6C}" type="datetime1">
              <a:rPr lang="fi-FI" smtClean="0"/>
              <a:t>22.2.2023</a:t>
            </a:fld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6ECC67E-64A4-4DAA-8A04-D7040C9C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3</a:t>
            </a:fld>
            <a:endParaRPr lang="fi-FI" dirty="0"/>
          </a:p>
        </p:txBody>
      </p:sp>
      <p:pic>
        <p:nvPicPr>
          <p:cNvPr id="8" name="Kuva 7" descr="Ok Mr. Feels">
            <a:extLst>
              <a:ext uri="{FF2B5EF4-FFF2-40B4-BE49-F238E27FC236}">
                <a16:creationId xmlns:a16="http://schemas.microsoft.com/office/drawing/2014/main" id="{1840F5F9-7B44-42BA-B8CF-DD6B7F23CC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598" y="4207503"/>
            <a:ext cx="1781613" cy="17816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039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300083-F7DD-4CF1-97B7-C44EF29D4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40" y="1632154"/>
            <a:ext cx="10241133" cy="3202141"/>
          </a:xfrm>
        </p:spPr>
        <p:txBody>
          <a:bodyPr>
            <a:normAutofit fontScale="9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Oma nimi: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Opiskeltava ala: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Kv-vaihdon ajankohta: 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Kaupunki ja maa: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Työpaikan nimi: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Työpaikan osoite ja/tai nettisivut:</a:t>
            </a:r>
            <a:b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7380594-2A69-443E-9F1D-10B33AE8C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591" y="350786"/>
            <a:ext cx="10241133" cy="722107"/>
          </a:xfrm>
        </p:spPr>
        <p:txBody>
          <a:bodyPr>
            <a:normAutofit/>
          </a:bodyPr>
          <a:lstStyle/>
          <a:p>
            <a:r>
              <a:rPr lang="fi-FI" sz="4400" b="1" dirty="0"/>
              <a:t>Matkaraportti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1A1710-8356-4139-8ACE-24464AD84EA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fld id="{4903BF9F-9CDB-41F3-84CA-D5BE240C6A6C}" type="datetime1">
              <a:rPr lang="fi-FI" smtClean="0"/>
              <a:t>22.2.2023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132F15-B658-47AE-9302-734430C27B2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872663" y="6356350"/>
            <a:ext cx="2319337" cy="365125"/>
          </a:xfrm>
        </p:spPr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4</a:t>
            </a:fld>
            <a:r>
              <a:rPr lang="fi-FI"/>
              <a:t> </a:t>
            </a:r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48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E59163-7F21-4199-8FFB-FABEAB2F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/>
              <a:t>Jaksolle hakeutuminen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CFCD24-7E19-4585-853F-031D6AC60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1581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fi-FI" sz="2800" dirty="0"/>
              <a:t>Kuinka päädyit / innostuit hakemaan </a:t>
            </a:r>
            <a:r>
              <a:rPr lang="fi-FI" sz="2800" dirty="0" err="1"/>
              <a:t>kv</a:t>
            </a:r>
            <a:r>
              <a:rPr lang="fi-FI" sz="2800" dirty="0"/>
              <a:t>-jaksolle? </a:t>
            </a:r>
          </a:p>
          <a:p>
            <a:pPr>
              <a:lnSpc>
                <a:spcPct val="110000"/>
              </a:lnSpc>
            </a:pPr>
            <a:endParaRPr lang="fi-FI" sz="2800" dirty="0"/>
          </a:p>
          <a:p>
            <a:pPr>
              <a:lnSpc>
                <a:spcPct val="110000"/>
              </a:lnSpc>
            </a:pPr>
            <a:r>
              <a:rPr lang="fi-FI" sz="2800" dirty="0"/>
              <a:t>Mistä / keneltä kuulit / luit ensimmäisen kerran, että sinulla on mahdollista lähteä </a:t>
            </a:r>
            <a:r>
              <a:rPr lang="fi-FI" sz="2800" dirty="0" err="1"/>
              <a:t>kv</a:t>
            </a:r>
            <a:r>
              <a:rPr lang="fi-FI" sz="2800" dirty="0"/>
              <a:t>-jaksolle?</a:t>
            </a:r>
          </a:p>
          <a:p>
            <a:pPr>
              <a:lnSpc>
                <a:spcPct val="110000"/>
              </a:lnSpc>
            </a:pPr>
            <a:endParaRPr lang="fi-FI" sz="2800" dirty="0"/>
          </a:p>
          <a:p>
            <a:pPr>
              <a:lnSpc>
                <a:spcPct val="110000"/>
              </a:lnSpc>
            </a:pPr>
            <a:r>
              <a:rPr lang="fi-FI" sz="2800" dirty="0"/>
              <a:t>Oliko valmistautumisesi </a:t>
            </a:r>
            <a:r>
              <a:rPr lang="fi-FI" sz="2800" dirty="0" err="1"/>
              <a:t>kv</a:t>
            </a:r>
            <a:r>
              <a:rPr lang="fi-FI" sz="2800" dirty="0"/>
              <a:t>-jaksolle riittävää? Vastasiko odotukset jakson todellisuutta?</a:t>
            </a:r>
          </a:p>
          <a:p>
            <a:pPr marL="0" indent="0">
              <a:lnSpc>
                <a:spcPct val="110000"/>
              </a:lnSpc>
              <a:buNone/>
            </a:pPr>
            <a:endParaRPr lang="fi-FI" sz="2800" dirty="0"/>
          </a:p>
          <a:p>
            <a:pPr>
              <a:lnSpc>
                <a:spcPct val="110000"/>
              </a:lnSpc>
            </a:pPr>
            <a:r>
              <a:rPr lang="fi-FI" sz="2800" dirty="0"/>
              <a:t>Mitä mieltä olit saamastasi valmennuksesta? Oliko se riittävää?</a:t>
            </a:r>
          </a:p>
          <a:p>
            <a:pPr marL="0" indent="0">
              <a:lnSpc>
                <a:spcPct val="110000"/>
              </a:lnSpc>
              <a:buNone/>
            </a:pPr>
            <a:endParaRPr lang="fi-FI" sz="2800" dirty="0"/>
          </a:p>
          <a:p>
            <a:pPr>
              <a:lnSpc>
                <a:spcPct val="110000"/>
              </a:lnSpc>
            </a:pPr>
            <a:r>
              <a:rPr lang="fi-FI" sz="2800" dirty="0"/>
              <a:t>Tuleeko mieleesi </a:t>
            </a:r>
            <a:r>
              <a:rPr lang="fi-FI" sz="2800" dirty="0" err="1"/>
              <a:t>kv</a:t>
            </a:r>
            <a:r>
              <a:rPr lang="fi-FI" sz="2800" dirty="0"/>
              <a:t>-jaksoon liittyviä asioita, joista olisi ollut hyvä kuulla </a:t>
            </a:r>
            <a:r>
              <a:rPr lang="fi-FI" sz="2800" dirty="0" err="1"/>
              <a:t>kv</a:t>
            </a:r>
            <a:r>
              <a:rPr lang="fi-FI" sz="2800" dirty="0"/>
              <a:t>-valmennuksessa tai joista olisit halunnut tietää etukäteen? </a:t>
            </a:r>
          </a:p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30E3F3-325C-41F9-8C59-38F28AAF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5</a:t>
            </a:fld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38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AB17FB-AC7E-4C81-90B9-4FDFA519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/>
              <a:t>Koulu / työssäoppimisjakso</a:t>
            </a: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DF1FBA-7CB9-453B-9387-1974C9EEB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382"/>
            <a:ext cx="10515600" cy="41093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B89A43-D73F-46D1-9777-34C94CA3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6</a:t>
            </a:fld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D97E6CC6-B67B-479F-8842-C17130F50D42}"/>
              </a:ext>
            </a:extLst>
          </p:cNvPr>
          <p:cNvSpPr txBox="1"/>
          <p:nvPr/>
        </p:nvSpPr>
        <p:spPr>
          <a:xfrm>
            <a:off x="1249188" y="1989518"/>
            <a:ext cx="79833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Millaista työpaikalla / koulujaksolla oli?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Millaisia työpäiväsi tai koulupäiväsi olivat?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Millaisia eroja tai samankaltaisuuksia työkulttuurissa huomasit?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629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877750-6D80-4AF3-BF30-716D6082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Luothan tilaa kuville </a:t>
            </a:r>
            <a:r>
              <a:rPr lang="fi-FI">
                <a:sym typeface="Wingdings" panose="05000000000000000000" pitchFamily="2" charset="2"/>
              </a:rPr>
              <a:t>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20BFD5-74AA-47A0-B216-941D830AC9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F68550-6066-4D8E-AB13-ABDD013E8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45D2ED3-B507-4758-9DA7-2C62C9F4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E318-A3D7-40FB-81EA-84ACE72F5F6C}" type="datetime1">
              <a:rPr lang="fi-FI" smtClean="0"/>
              <a:t>22.2.2023</a:t>
            </a:fld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C2B78AC-3F2F-477B-A0CA-1FECD293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7</a:t>
            </a:fld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160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551E58-7775-416B-AEF5-8626B5A9C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/>
              <a:t>Oppiminen ja ongelmanratkaisu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6AEF76-421D-4FB7-BD13-7C8010E8A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382"/>
            <a:ext cx="10515600" cy="4109349"/>
          </a:xfrm>
        </p:spPr>
        <p:txBody>
          <a:bodyPr>
            <a:normAutofit fontScale="62500" lnSpcReduction="20000"/>
          </a:bodyPr>
          <a:lstStyle/>
          <a:p>
            <a:r>
              <a:rPr lang="fi-FI" sz="2900" dirty="0"/>
              <a:t>Minkälaisia ongelmia </a:t>
            </a:r>
            <a:r>
              <a:rPr lang="fi-FI" sz="2900" dirty="0" err="1"/>
              <a:t>kv</a:t>
            </a:r>
            <a:r>
              <a:rPr lang="fi-FI" sz="2900" dirty="0"/>
              <a:t>-jaksolla kohtasin ja miten ratkaisin ne </a:t>
            </a:r>
          </a:p>
          <a:p>
            <a:pPr lvl="1"/>
            <a:r>
              <a:rPr lang="fi-FI" sz="2500" dirty="0"/>
              <a:t> (esim. tien löytäminen, bussilippujen ostaminen, koti-ikävä, hankalan työkaverin kohtaaminen, sairastuminen, lompakon katoaminen </a:t>
            </a:r>
            <a:r>
              <a:rPr lang="fi-FI" sz="2500" dirty="0" err="1"/>
              <a:t>jne</a:t>
            </a:r>
            <a:r>
              <a:rPr lang="fi-FI" sz="2500" dirty="0"/>
              <a:t>….) </a:t>
            </a:r>
          </a:p>
          <a:p>
            <a:pPr marL="0" indent="0">
              <a:buNone/>
            </a:pPr>
            <a:endParaRPr lang="fi-FI" sz="2900" dirty="0"/>
          </a:p>
          <a:p>
            <a:r>
              <a:rPr lang="fi-FI" sz="2900" dirty="0"/>
              <a:t>Mitä tulevien kohteeseen lähtevien Varalan opiskelijoiden olisi hyvä tietää kohteen kulttuurista ja elintavoista?</a:t>
            </a:r>
          </a:p>
          <a:p>
            <a:r>
              <a:rPr lang="fi-FI" sz="2900" dirty="0"/>
              <a:t>Mitä kannattaa ottaa huomioon / tekisit eri lailla seuraavalla kerralla lähtiessäsi ulkomaille?</a:t>
            </a:r>
          </a:p>
          <a:p>
            <a:r>
              <a:rPr lang="fi-FI" sz="2900" dirty="0"/>
              <a:t>Jos lähtisit vaihdon jälkeen uudestaan matkalle niin, miten suunnittelisit matkabudjettisi toisin?</a:t>
            </a:r>
          </a:p>
          <a:p>
            <a:r>
              <a:rPr lang="fi-FI" sz="2900" dirty="0"/>
              <a:t>Asioita, joista et pitänyt kohdemaassa ja sen kulttuurissa? </a:t>
            </a:r>
          </a:p>
          <a:p>
            <a:r>
              <a:rPr lang="fi-FI" sz="2900" dirty="0"/>
              <a:t>Asioita, joista pidit kohdemaassa ja sen kulttuurissa? </a:t>
            </a:r>
          </a:p>
          <a:p>
            <a:endParaRPr lang="fi-FI" sz="2900" b="1" dirty="0">
              <a:solidFill>
                <a:srgbClr val="0070C0"/>
              </a:solidFill>
            </a:endParaRPr>
          </a:p>
          <a:p>
            <a:endParaRPr lang="fi-FI" sz="29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sz="2600" b="1" dirty="0">
                <a:solidFill>
                  <a:srgbClr val="0070C0"/>
                </a:solidFill>
              </a:rPr>
              <a:t>Anna kuvaus suullisesti ja/tai kirjallisesti ja lisää tilannetta kuvaavia valokuvia tai filminpätkä</a:t>
            </a:r>
          </a:p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444FFE-C6E9-4DC5-BA7C-D1AE5371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8</a:t>
            </a:fld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661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283909-B43A-4329-A6D7-3F18508D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Vapaa-aika ja majoitus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94682A-2A48-4704-B35E-725B1EA2A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831"/>
            <a:ext cx="10515600" cy="449050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2000" dirty="0"/>
              <a:t>Mitä teit vapaa-ajalla (lisää kuvia)? Tutustuitko uusiin ihmisiin?</a:t>
            </a:r>
          </a:p>
          <a:p>
            <a:pPr>
              <a:lnSpc>
                <a:spcPct val="150000"/>
              </a:lnSpc>
            </a:pPr>
            <a:r>
              <a:rPr lang="fi-FI" sz="2000" dirty="0"/>
              <a:t>Millaista arki-elämä oli kohteessa (kaupassa käynti, pyykin pesu, jokapäiväisten asioiden hoito)?</a:t>
            </a:r>
          </a:p>
          <a:p>
            <a:pPr>
              <a:lnSpc>
                <a:spcPct val="150000"/>
              </a:lnSpc>
            </a:pPr>
            <a:r>
              <a:rPr lang="fi-FI" sz="2000" dirty="0">
                <a:latin typeface="Arial"/>
                <a:cs typeface="Arial"/>
              </a:rPr>
              <a:t>Kerro hieman asumisjärjestelyistäsi kohteessa. </a:t>
            </a:r>
          </a:p>
          <a:p>
            <a:pPr lvl="1">
              <a:lnSpc>
                <a:spcPct val="150000"/>
              </a:lnSpc>
            </a:pPr>
            <a:r>
              <a:rPr lang="fi-FI" sz="1600" dirty="0">
                <a:latin typeface="Arial"/>
                <a:cs typeface="Arial"/>
              </a:rPr>
              <a:t>Miten hankit majoituksen? Jos järjestit jakson itsenäisesti, mistä kaikkialta löysit majoitusvaihtoehtoja ja mistä lopulta hankit majoituksen?</a:t>
            </a:r>
          </a:p>
          <a:p>
            <a:pPr lvl="1">
              <a:lnSpc>
                <a:spcPct val="150000"/>
              </a:lnSpc>
            </a:pPr>
            <a:r>
              <a:rPr lang="fi-FI" sz="1600" dirty="0">
                <a:latin typeface="Arial"/>
                <a:cs typeface="Arial"/>
              </a:rPr>
              <a:t>Miten paikallinen majoitus eroaa suomalaisesta tavasta asua. </a:t>
            </a:r>
            <a:endParaRPr lang="fi-FI" sz="1600" dirty="0"/>
          </a:p>
          <a:p>
            <a:pPr lvl="1">
              <a:lnSpc>
                <a:spcPct val="150000"/>
              </a:lnSpc>
            </a:pPr>
            <a:r>
              <a:rPr lang="fi-FI" sz="1600" dirty="0">
                <a:latin typeface="Arial"/>
                <a:cs typeface="Arial"/>
              </a:rPr>
              <a:t>Mitä tulevien kohteeseen lähtevien </a:t>
            </a:r>
            <a:r>
              <a:rPr lang="fi-FI" sz="1600" dirty="0" err="1">
                <a:latin typeface="Arial"/>
                <a:cs typeface="Arial"/>
              </a:rPr>
              <a:t>Keudan</a:t>
            </a:r>
            <a:r>
              <a:rPr lang="fi-FI" sz="1600" dirty="0">
                <a:latin typeface="Arial"/>
                <a:cs typeface="Arial"/>
              </a:rPr>
              <a:t> opiskelijoiden olisi hyvä tietää majoituksesta. </a:t>
            </a:r>
          </a:p>
          <a:p>
            <a:pPr>
              <a:lnSpc>
                <a:spcPct val="150000"/>
              </a:lnSpc>
            </a:pPr>
            <a:r>
              <a:rPr lang="fi-FI" sz="2000" dirty="0"/>
              <a:t>Vinkkejä vapaa-aikaan, arkielämässä pärjäämiseen ja majoitukseen liittyen kohteessa?</a:t>
            </a:r>
          </a:p>
          <a:p>
            <a:pPr>
              <a:lnSpc>
                <a:spcPct val="150000"/>
              </a:lnSpc>
            </a:pP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379295-2D89-4C10-A47D-E869CA5E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9</a:t>
            </a:fld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5181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VARALA" val="gBwH4EOT"/>
  <p:tag name="ARTICULATE_DESIGN_ID_MUKAUTETTU SUUNNITTELUMALLI" val="iTKowj3R"/>
  <p:tag name="ARTICULATE_SLIDE_COUNT" val="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Varala">
  <a:themeElements>
    <a:clrScheme name="varala 2022">
      <a:dk1>
        <a:srgbClr val="000000"/>
      </a:dk1>
      <a:lt1>
        <a:srgbClr val="FFFFFF"/>
      </a:lt1>
      <a:dk2>
        <a:srgbClr val="1C2B31"/>
      </a:dk2>
      <a:lt2>
        <a:srgbClr val="F0F2F3"/>
      </a:lt2>
      <a:accent1>
        <a:srgbClr val="339966"/>
      </a:accent1>
      <a:accent2>
        <a:srgbClr val="FFFF66"/>
      </a:accent2>
      <a:accent3>
        <a:srgbClr val="CC0066"/>
      </a:accent3>
      <a:accent4>
        <a:srgbClr val="FF9933"/>
      </a:accent4>
      <a:accent5>
        <a:srgbClr val="3366FF"/>
      </a:accent5>
      <a:accent6>
        <a:srgbClr val="46C284"/>
      </a:accent6>
      <a:hlink>
        <a:srgbClr val="3F7DBF"/>
      </a:hlink>
      <a:folHlink>
        <a:srgbClr val="7F7F7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rala" id="{AD4D91FA-D084-4F8E-87C6-2A6F1350D312}" vid="{54E552E6-243E-45D9-BD12-8486E6647E4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3E376535634E54C94D613479724C55A" ma:contentTypeVersion="6" ma:contentTypeDescription="Luo uusi asiakirja." ma:contentTypeScope="" ma:versionID="f1687f542a53bdd450f6aa76259cfd3e">
  <xsd:schema xmlns:xsd="http://www.w3.org/2001/XMLSchema" xmlns:xs="http://www.w3.org/2001/XMLSchema" xmlns:p="http://schemas.microsoft.com/office/2006/metadata/properties" xmlns:ns1="http://schemas.microsoft.com/sharepoint/v3" xmlns:ns2="17e92fde-9c55-4c61-ae80-1530a4390955" targetNamespace="http://schemas.microsoft.com/office/2006/metadata/properties" ma:root="true" ma:fieldsID="e1ac53c1f42eed8d21175f4d7d055cb1" ns1:_="" ns2:_="">
    <xsd:import namespace="http://schemas.microsoft.com/sharepoint/v3"/>
    <xsd:import namespace="17e92fde-9c55-4c61-ae80-1530a439095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92fde-9c55-4c61-ae80-1530a4390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3DFA7F-336A-4F8D-A3AE-8B2B2055ED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7e92fde-9c55-4c61-ae80-1530a4390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9DCF7B-EF33-4A93-B143-929DCB1886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F345E-BF56-4F09-97F0-C1BE9A3ADFCE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30146</TotalTime>
  <Words>1294</Words>
  <Application>Microsoft Office PowerPoint</Application>
  <PresentationFormat>Laajakuva</PresentationFormat>
  <Paragraphs>171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Myriad Pro</vt:lpstr>
      <vt:lpstr>Univers</vt:lpstr>
      <vt:lpstr>Varala</vt:lpstr>
      <vt:lpstr>Matkaraportti  -pohja</vt:lpstr>
      <vt:lpstr>Ohjeita:  Oma kv-jaksoni ulkomailla - Mitä opin + kokemukset</vt:lpstr>
      <vt:lpstr>Ohjeita,  Vinkit matkaraporttiin:</vt:lpstr>
      <vt:lpstr>Oma nimi: Opiskeltava ala: Kv-vaihdon ajankohta:  Kaupunki ja maa: Työpaikan nimi: Työpaikan osoite ja/tai nettisivut: </vt:lpstr>
      <vt:lpstr>Jaksolle hakeutuminen</vt:lpstr>
      <vt:lpstr>Koulu / työssäoppimisjakso</vt:lpstr>
      <vt:lpstr>Luothan tilaa kuville  </vt:lpstr>
      <vt:lpstr>Oppiminen ja ongelmanratkaisu</vt:lpstr>
      <vt:lpstr>Vapaa-aika ja majoitus</vt:lpstr>
      <vt:lpstr>Matkustaminen</vt:lpstr>
      <vt:lpstr> Kestävän kehityksen edistäminen</vt:lpstr>
      <vt:lpstr>Kysymyksiä pohdittavaksi itsenäisesti</vt:lpstr>
      <vt:lpstr> </vt:lpstr>
      <vt:lpstr>PowerPoint-esitys</vt:lpstr>
      <vt:lpstr>  </vt:lpstr>
      <vt:lpstr>PowerPoint-esitys</vt:lpstr>
      <vt:lpstr>  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Elina Ala-Salmi</dc:creator>
  <cp:lastModifiedBy>Samuli Liinpää</cp:lastModifiedBy>
  <cp:revision>683</cp:revision>
  <dcterms:created xsi:type="dcterms:W3CDTF">2017-03-18T06:14:24Z</dcterms:created>
  <dcterms:modified xsi:type="dcterms:W3CDTF">2023-02-22T18:14:04Z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0x010100B3E376535634E54C94D613479724C55A</vt:lpwstr>
  </property>
  <property fmtid="{D5CDD505-2E9C-101B-9397-08002B2CF9AE}" pid="3" name="ArticulateGUID">
    <vt:lpwstr>A02A0088-3814-4D6C-9F93-122359F5238A</vt:lpwstr>
  </property>
  <property fmtid="{D5CDD505-2E9C-101B-9397-08002B2CF9AE}" pid="4" name="ArticulatePath">
    <vt:lpwstr>Varala pp-pohja 2022</vt:lpwstr>
  </property>
</Properties>
</file>